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3B47"/>
    <a:srgbClr val="141A34"/>
    <a:srgbClr val="133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" d="100"/>
          <a:sy n="10" d="100"/>
        </p:scale>
        <p:origin x="2212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91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0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772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52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87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7556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20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40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70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229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694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83FF5-17F2-4133-AB94-C5999FDDB999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D160F-3BF6-4833-8E2F-38D79E65BFF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353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>
            <a:extLst>
              <a:ext uri="{FF2B5EF4-FFF2-40B4-BE49-F238E27FC236}">
                <a16:creationId xmlns:a16="http://schemas.microsoft.com/office/drawing/2014/main" id="{4E309519-CB2E-4A3C-B405-6B591AADD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819"/>
            <a:ext cx="32400000" cy="545118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644699C-2195-422F-887C-449319DAF8BC}"/>
              </a:ext>
            </a:extLst>
          </p:cNvPr>
          <p:cNvSpPr txBox="1"/>
          <p:nvPr/>
        </p:nvSpPr>
        <p:spPr>
          <a:xfrm>
            <a:off x="7318601" y="1174643"/>
            <a:ext cx="165864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TÍTULO </a:t>
            </a:r>
            <a:r>
              <a:rPr lang="pt-BR" sz="3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(</a:t>
            </a:r>
            <a:r>
              <a:rPr lang="pt-BR" sz="3000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Sugestão fonte</a:t>
            </a:r>
            <a:r>
              <a:rPr lang="pt-BR" sz="3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 </a:t>
            </a:r>
            <a:r>
              <a:rPr lang="pt-BR" sz="3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</a:t>
            </a:r>
            <a:r>
              <a:rPr lang="pt-BR" sz="3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</a:t>
            </a:r>
            <a:r>
              <a:rPr lang="pt-BR" sz="3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Hat</a:t>
            </a:r>
            <a:r>
              <a:rPr lang="pt-BR" sz="3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Black, tamanho 60 a 70</a:t>
            </a:r>
            <a:r>
              <a:rPr lang="pt-BR" sz="3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DA3B3A9-74F7-4209-A5BE-426A76B22C8B}"/>
              </a:ext>
            </a:extLst>
          </p:cNvPr>
          <p:cNvSpPr txBox="1"/>
          <p:nvPr/>
        </p:nvSpPr>
        <p:spPr>
          <a:xfrm>
            <a:off x="7677830" y="2854876"/>
            <a:ext cx="15675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Autores (</a:t>
            </a:r>
            <a:r>
              <a:rPr lang="pt-BR" sz="4000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Sugestão fonte</a:t>
            </a:r>
            <a:r>
              <a:rPr lang="pt-BR" sz="4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 </a:t>
            </a:r>
            <a:r>
              <a:rPr lang="pt-BR" sz="4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</a:t>
            </a:r>
            <a:r>
              <a:rPr lang="pt-BR" sz="4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</a:t>
            </a:r>
            <a:r>
              <a:rPr lang="pt-BR" sz="4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Hat</a:t>
            </a:r>
            <a:r>
              <a:rPr lang="pt-BR" sz="4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Semi </a:t>
            </a:r>
            <a:r>
              <a:rPr lang="pt-BR" sz="4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bold</a:t>
            </a:r>
            <a:r>
              <a:rPr lang="pt-BR" sz="4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, tamanho 40</a:t>
            </a:r>
            <a:r>
              <a:rPr lang="pt-BR" sz="4000" i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)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34A3B15-3303-43A8-B5BB-307C2B1C9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93" b="9509"/>
          <a:stretch/>
        </p:blipFill>
        <p:spPr>
          <a:xfrm>
            <a:off x="28048278" y="663640"/>
            <a:ext cx="3073174" cy="3411110"/>
          </a:xfrm>
          <a:prstGeom prst="rect">
            <a:avLst/>
          </a:prstGeom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D24808BC-C4E7-45C3-8B8D-AE48D9075103}"/>
              </a:ext>
            </a:extLst>
          </p:cNvPr>
          <p:cNvSpPr txBox="1"/>
          <p:nvPr/>
        </p:nvSpPr>
        <p:spPr>
          <a:xfrm>
            <a:off x="7677830" y="3931267"/>
            <a:ext cx="156754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i="1" dirty="0">
                <a:solidFill>
                  <a:schemeClr val="bg1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Filiações (</a:t>
            </a:r>
            <a:r>
              <a:rPr lang="pt-BR" sz="3000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Sugestão fonte</a:t>
            </a:r>
            <a:r>
              <a:rPr lang="pt-BR" sz="30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 </a:t>
            </a:r>
            <a:r>
              <a:rPr lang="pt-BR" sz="3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</a:t>
            </a:r>
            <a:r>
              <a:rPr lang="pt-BR" sz="3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</a:t>
            </a:r>
            <a:r>
              <a:rPr lang="pt-BR" sz="3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Hat</a:t>
            </a:r>
            <a:r>
              <a:rPr lang="pt-BR" sz="3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</a:t>
            </a:r>
            <a:r>
              <a:rPr lang="pt-BR" sz="3000" b="1" dirty="0" err="1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Ligth</a:t>
            </a:r>
            <a:r>
              <a:rPr lang="pt-BR" sz="30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, tamanho 30</a:t>
            </a:r>
            <a:r>
              <a:rPr lang="pt-BR" sz="3000" i="1" dirty="0">
                <a:solidFill>
                  <a:schemeClr val="bg1"/>
                </a:solidFill>
                <a:latin typeface="Red Hat Display Light" panose="02010303040201060303" pitchFamily="2" charset="0"/>
                <a:ea typeface="Red Hat Display Light" panose="02010303040201060303" pitchFamily="2" charset="0"/>
                <a:cs typeface="Red Hat Display Light" panose="02010303040201060303" pitchFamily="2" charset="0"/>
              </a:rPr>
              <a:t>)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EE3152A9-FD69-4006-A015-ACC5F453B5D8}"/>
              </a:ext>
            </a:extLst>
          </p:cNvPr>
          <p:cNvSpPr txBox="1"/>
          <p:nvPr/>
        </p:nvSpPr>
        <p:spPr>
          <a:xfrm>
            <a:off x="0" y="6280652"/>
            <a:ext cx="14826343" cy="1218795"/>
          </a:xfrm>
          <a:prstGeom prst="rect">
            <a:avLst/>
          </a:prstGeom>
          <a:solidFill>
            <a:srgbClr val="113B4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0"/>
              </a:spcBef>
              <a:spcAft>
                <a:spcPts val="30000"/>
              </a:spcAft>
            </a:pPr>
            <a:r>
              <a:rPr lang="pt-BR" sz="54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INTRODUÇÃO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98828478-D0A7-436E-ADFE-58C0F8BA4AC0}"/>
              </a:ext>
            </a:extLst>
          </p:cNvPr>
          <p:cNvSpPr txBox="1"/>
          <p:nvPr/>
        </p:nvSpPr>
        <p:spPr>
          <a:xfrm>
            <a:off x="1" y="21218942"/>
            <a:ext cx="14826342" cy="1234189"/>
          </a:xfrm>
          <a:prstGeom prst="rect">
            <a:avLst/>
          </a:prstGeom>
          <a:solidFill>
            <a:srgbClr val="113B4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0"/>
              </a:spcBef>
              <a:spcAft>
                <a:spcPts val="30000"/>
              </a:spcAft>
            </a:pPr>
            <a:r>
              <a:rPr lang="pt-BR" sz="54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METODOLOGIA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3C1D0B1B-F886-4252-9584-045BF026F0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494" y="636328"/>
            <a:ext cx="2225787" cy="3338681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F8ABD934-DA8C-45EF-95CD-CD64FA7B4E34}"/>
              </a:ext>
            </a:extLst>
          </p:cNvPr>
          <p:cNvSpPr txBox="1"/>
          <p:nvPr/>
        </p:nvSpPr>
        <p:spPr>
          <a:xfrm>
            <a:off x="1183267" y="4028949"/>
            <a:ext cx="4843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X Semana da Química e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VIII Workshop da Pós-Graduação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em Química</a:t>
            </a:r>
            <a:endParaRPr lang="pt-BR" sz="2400" dirty="0">
              <a:solidFill>
                <a:schemeClr val="bg1"/>
              </a:solidFill>
              <a:latin typeface="Red Hat Display SemiBold" panose="02010303040201060303" pitchFamily="2" charset="0"/>
              <a:ea typeface="Red Hat Display SemiBold" panose="02010303040201060303" pitchFamily="2" charset="0"/>
              <a:cs typeface="Red Hat Display SemiBold" panose="02010303040201060303" pitchFamily="2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83530B1-7C77-4F83-9990-30DFDA3D4A6C}"/>
              </a:ext>
            </a:extLst>
          </p:cNvPr>
          <p:cNvSpPr txBox="1"/>
          <p:nvPr/>
        </p:nvSpPr>
        <p:spPr>
          <a:xfrm>
            <a:off x="27444700" y="4074750"/>
            <a:ext cx="4239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Ciência, Sustentabilidade e </a:t>
            </a:r>
          </a:p>
          <a:p>
            <a:pPr algn="ctr"/>
            <a:r>
              <a:rPr lang="pt-BR" sz="24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Protagonismo Feminino</a:t>
            </a:r>
            <a:endParaRPr lang="pt-BR" sz="2400" dirty="0">
              <a:solidFill>
                <a:schemeClr val="bg1"/>
              </a:solidFill>
              <a:latin typeface="Red Hat Display SemiBold" panose="02010303040201060303" pitchFamily="2" charset="0"/>
              <a:ea typeface="Red Hat Display SemiBold" panose="02010303040201060303" pitchFamily="2" charset="0"/>
              <a:cs typeface="Red Hat Display SemiBold" panose="02010303040201060303" pitchFamily="2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37163250-8E5B-4A32-ACA7-2E1C3AF47A0B}"/>
              </a:ext>
            </a:extLst>
          </p:cNvPr>
          <p:cNvSpPr txBox="1"/>
          <p:nvPr/>
        </p:nvSpPr>
        <p:spPr>
          <a:xfrm>
            <a:off x="17572946" y="6280652"/>
            <a:ext cx="14826342" cy="1234189"/>
          </a:xfrm>
          <a:prstGeom prst="rect">
            <a:avLst/>
          </a:prstGeom>
          <a:solidFill>
            <a:srgbClr val="113B4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0"/>
              </a:spcBef>
              <a:spcAft>
                <a:spcPts val="30000"/>
              </a:spcAft>
            </a:pPr>
            <a:r>
              <a:rPr lang="pt-BR" sz="54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RESULTADOS E DISCUSSÃO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29BAD82-BE01-4C28-8645-38B98507B51A}"/>
              </a:ext>
            </a:extLst>
          </p:cNvPr>
          <p:cNvSpPr txBox="1"/>
          <p:nvPr/>
        </p:nvSpPr>
        <p:spPr>
          <a:xfrm>
            <a:off x="17572946" y="30993913"/>
            <a:ext cx="14826342" cy="1234189"/>
          </a:xfrm>
          <a:prstGeom prst="rect">
            <a:avLst/>
          </a:prstGeom>
          <a:solidFill>
            <a:srgbClr val="113B47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6000"/>
              </a:spcBef>
              <a:spcAft>
                <a:spcPts val="30000"/>
              </a:spcAft>
            </a:pPr>
            <a:r>
              <a:rPr lang="pt-BR" sz="5400" b="1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CONCLUSÃO</a:t>
            </a: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C9192102-B0C0-4E97-AB9F-A16E5DF69E7F}"/>
              </a:ext>
            </a:extLst>
          </p:cNvPr>
          <p:cNvCxnSpPr/>
          <p:nvPr/>
        </p:nvCxnSpPr>
        <p:spPr>
          <a:xfrm flipH="1">
            <a:off x="17572946" y="37457743"/>
            <a:ext cx="8265659" cy="0"/>
          </a:xfrm>
          <a:prstGeom prst="line">
            <a:avLst/>
          </a:prstGeom>
          <a:ln w="57150">
            <a:solidFill>
              <a:srgbClr val="113B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C42ABF7-2A0C-4F25-B05D-A4672651652A}"/>
              </a:ext>
            </a:extLst>
          </p:cNvPr>
          <p:cNvSpPr txBox="1"/>
          <p:nvPr/>
        </p:nvSpPr>
        <p:spPr>
          <a:xfrm>
            <a:off x="17572946" y="37853257"/>
            <a:ext cx="98717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Referências Bibliográficas: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DCDB7168-5C1F-4EC6-AB67-3D36AE1BA9B4}"/>
              </a:ext>
            </a:extLst>
          </p:cNvPr>
          <p:cNvSpPr txBox="1"/>
          <p:nvPr/>
        </p:nvSpPr>
        <p:spPr>
          <a:xfrm>
            <a:off x="17572945" y="38850312"/>
            <a:ext cx="137176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ASSOCIAÇÃO BRASILEIRA DE NORMAS TÉCNICAS. ABNT NBR 14724:2024: informação e documentação, trabalhos acadêmicos, apresentação. 4. ed. Rio de Janeiro: ABNT, 2024. Disponível em: https://tpp-uff.com.br/wp-</a:t>
            </a:r>
          </a:p>
          <a:p>
            <a:r>
              <a:rPr lang="pt-BR" sz="2600" b="1" dirty="0" err="1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content</a:t>
            </a:r>
            <a:r>
              <a:rPr lang="pt-BR" sz="26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/uploads/2025/02/ABNT_NBR_14724_2024-1.pdf. Acesso em: 22 jul. 2026.</a:t>
            </a: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B63C4D3B-CB94-4570-98C4-7F9F49DF2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2" y="41981088"/>
            <a:ext cx="32400000" cy="1218795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E350D2AA-5C95-4794-A3E5-41EFFC6112BA}"/>
              </a:ext>
            </a:extLst>
          </p:cNvPr>
          <p:cNvSpPr txBox="1"/>
          <p:nvPr/>
        </p:nvSpPr>
        <p:spPr>
          <a:xfrm>
            <a:off x="4703476" y="42088967"/>
            <a:ext cx="2658808" cy="59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Realização: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EE4BB8E-9684-492A-A41A-2E225435E4E8}"/>
              </a:ext>
            </a:extLst>
          </p:cNvPr>
          <p:cNvSpPr txBox="1"/>
          <p:nvPr/>
        </p:nvSpPr>
        <p:spPr>
          <a:xfrm>
            <a:off x="18126841" y="42088967"/>
            <a:ext cx="2658808" cy="59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Apoio:</a:t>
            </a:r>
          </a:p>
        </p:txBody>
      </p:sp>
      <p:pic>
        <p:nvPicPr>
          <p:cNvPr id="49" name="Imagem 48">
            <a:extLst>
              <a:ext uri="{FF2B5EF4-FFF2-40B4-BE49-F238E27FC236}">
                <a16:creationId xmlns:a16="http://schemas.microsoft.com/office/drawing/2014/main" id="{86D1C524-0626-4927-A245-3E8EF8CA1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152" y="42217696"/>
            <a:ext cx="2308499" cy="770765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EE83E061-42C8-4A5B-858D-CBC7F4C674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24" y="42118393"/>
            <a:ext cx="1152146" cy="870068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77A1189D-C8D5-4C1A-B4BE-401BCE5CCF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067" y="42324203"/>
            <a:ext cx="2560002" cy="664258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618174AA-92F1-4F90-A5FE-81CB67C9F9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2987" y="42074852"/>
            <a:ext cx="1085951" cy="1088824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B1B7A9E3-A743-400F-B875-8F196E019A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813" y="42351555"/>
            <a:ext cx="1414903" cy="530589"/>
          </a:xfrm>
          <a:prstGeom prst="rect">
            <a:avLst/>
          </a:prstGeom>
        </p:spPr>
      </p:pic>
      <p:sp>
        <p:nvSpPr>
          <p:cNvPr id="60" name="CaixaDeTexto 59">
            <a:extLst>
              <a:ext uri="{FF2B5EF4-FFF2-40B4-BE49-F238E27FC236}">
                <a16:creationId xmlns:a16="http://schemas.microsoft.com/office/drawing/2014/main" id="{8B3E99DE-89AD-4485-9747-D61E4A8D5E0A}"/>
              </a:ext>
            </a:extLst>
          </p:cNvPr>
          <p:cNvSpPr txBox="1"/>
          <p:nvPr/>
        </p:nvSpPr>
        <p:spPr>
          <a:xfrm>
            <a:off x="24394950" y="42358924"/>
            <a:ext cx="2658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| </a:t>
            </a:r>
            <a:r>
              <a:rPr lang="pt-BR" sz="2800" b="1" dirty="0">
                <a:solidFill>
                  <a:schemeClr val="bg1"/>
                </a:solidFill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12ª Região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7D26100-3E0D-427C-B1D6-45D3DA8D15FE}"/>
              </a:ext>
            </a:extLst>
          </p:cNvPr>
          <p:cNvSpPr txBox="1"/>
          <p:nvPr/>
        </p:nvSpPr>
        <p:spPr>
          <a:xfrm>
            <a:off x="459751" y="8162223"/>
            <a:ext cx="13717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Sugestão de fonte: </a:t>
            </a:r>
            <a:r>
              <a:rPr lang="pt-BR" sz="4400" b="1" dirty="0" err="1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</a:t>
            </a:r>
            <a:r>
              <a:rPr lang="pt-BR" sz="44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</a:t>
            </a:r>
            <a:r>
              <a:rPr lang="pt-BR" sz="4400" b="1" dirty="0" err="1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Hat</a:t>
            </a:r>
            <a:r>
              <a:rPr lang="pt-BR" sz="44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Display, tamanho 40</a:t>
            </a:r>
          </a:p>
        </p:txBody>
      </p:sp>
    </p:spTree>
    <p:extLst>
      <p:ext uri="{BB962C8B-B14F-4D97-AF65-F5344CB8AC3E}">
        <p14:creationId xmlns:p14="http://schemas.microsoft.com/office/powerpoint/2010/main" val="2054272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</TotalTime>
  <Words>144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Red Hat Display Black</vt:lpstr>
      <vt:lpstr>Red Hat Display Light</vt:lpstr>
      <vt:lpstr>Red Hat Display SemiBold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Karla S Malaquias</dc:creator>
  <cp:lastModifiedBy>Karla S Malaquias</cp:lastModifiedBy>
  <cp:revision>10</cp:revision>
  <dcterms:created xsi:type="dcterms:W3CDTF">2026-09-15T10:52:49Z</dcterms:created>
  <dcterms:modified xsi:type="dcterms:W3CDTF">2026-09-15T13:41:43Z</dcterms:modified>
</cp:coreProperties>
</file>